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hart1.xml" ContentType="application/vnd.openxmlformats-officedocument.drawingml.chart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media/image1.png" ContentType="image/pn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21599525" cy="32399287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roundedCorners val="0"/>
  <c:chart>
    <c:plotArea>
      <c:barChart>
        <c:barDir val="col"/>
        <c:grouping val="cluster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Coluna 1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invertIfNegative val="0"/>
          <c:dLbls>
            <c:numFmt formatCode="General" sourceLinked="0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4"/>
                <c:pt idx="0">
                  <c:v>Linha 1</c:v>
                </c:pt>
                <c:pt idx="1">
                  <c:v>Linha 2</c:v>
                </c:pt>
                <c:pt idx="2">
                  <c:v>Linha 3</c:v>
                </c:pt>
                <c:pt idx="3">
                  <c:v>Linha 4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4"/>
                <c:pt idx="0">
                  <c:v>9.1</c:v>
                </c:pt>
                <c:pt idx="1">
                  <c:v>2.4</c:v>
                </c:pt>
                <c:pt idx="2">
                  <c:v>3.1</c:v>
                </c:pt>
                <c:pt idx="3">
                  <c:v>4.3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Coluna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invertIfNegative val="0"/>
          <c:dLbls>
            <c:numFmt formatCode="General" sourceLinked="0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4"/>
                <c:pt idx="0">
                  <c:v>Linha 1</c:v>
                </c:pt>
                <c:pt idx="1">
                  <c:v>Linha 2</c:v>
                </c:pt>
                <c:pt idx="2">
                  <c:v>Linha 3</c:v>
                </c:pt>
                <c:pt idx="3">
                  <c:v>Linha 4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4"/>
                <c:pt idx="0">
                  <c:v>3.2</c:v>
                </c:pt>
                <c:pt idx="1">
                  <c:v>8.8</c:v>
                </c:pt>
                <c:pt idx="2">
                  <c:v>1.5</c:v>
                </c:pt>
                <c:pt idx="3">
                  <c:v>9.02</c:v>
                </c:pt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Coluna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invertIfNegative val="0"/>
          <c:dLbls>
            <c:numFmt formatCode="General" sourceLinked="0"/>
            <c:showLegendKey val="0"/>
            <c:showVal val="0"/>
            <c:showCatName val="0"/>
            <c:showSerName val="0"/>
            <c:showPercent val="0"/>
            <c:showLeaderLines val="0"/>
          </c:dLbls>
          <c:cat>
            <c:strRef>
              <c:f>categories</c:f>
              <c:strCache>
                <c:ptCount val="4"/>
                <c:pt idx="0">
                  <c:v>Linha 1</c:v>
                </c:pt>
                <c:pt idx="1">
                  <c:v>Linha 2</c:v>
                </c:pt>
                <c:pt idx="2">
                  <c:v>Linha 3</c:v>
                </c:pt>
                <c:pt idx="3">
                  <c:v>Linha 4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4"/>
                <c:pt idx="0">
                  <c:v>4.54</c:v>
                </c:pt>
                <c:pt idx="1">
                  <c:v>9.65</c:v>
                </c:pt>
                <c:pt idx="2">
                  <c:v>3.7</c:v>
                </c:pt>
                <c:pt idx="3">
                  <c:v>6.2</c:v>
                </c:pt>
              </c:numCache>
            </c:numRef>
          </c:val>
        </c:ser>
        <c:gapWidth val="100"/>
        <c:overlap val="0"/>
        <c:axId val="73471602"/>
        <c:axId val="28206551"/>
      </c:barChart>
      <c:catAx>
        <c:axId val="73471602"/>
        <c:scaling>
          <c:orientation val="minMax"/>
        </c:scaling>
        <c:delete val="0"/>
        <c:axPos val="b"/>
        <c:numFmt formatCode="DD/MM/YYYY" sourceLinked="0"/>
        <c:majorTickMark val="out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latin typeface="Arial"/>
              </a:defRPr>
            </a:pPr>
          </a:p>
        </c:txPr>
        <c:crossAx val="28206551"/>
        <c:crosses val="autoZero"/>
        <c:auto val="1"/>
        <c:lblAlgn val="ctr"/>
        <c:lblOffset val="100"/>
      </c:catAx>
      <c:valAx>
        <c:axId val="28206551"/>
        <c:scaling>
          <c:orientation val="minMax"/>
        </c:scaling>
        <c:delete val="0"/>
        <c:axPos val="l"/>
        <c:majorGridlines>
          <c:spPr>
            <a:ln>
              <a:solidFill>
                <a:srgbClr val="b3b3b3"/>
              </a:solidFill>
            </a:ln>
          </c:spPr>
        </c:majorGridlines>
        <c:numFmt formatCode="General" sourceLinked="0"/>
        <c:majorTickMark val="out"/>
        <c:minorTickMark val="none"/>
        <c:tickLblPos val="nextTo"/>
        <c:spPr>
          <a:ln>
            <a:solidFill>
              <a:srgbClr val="b3b3b3"/>
            </a:solidFill>
          </a:ln>
        </c:spPr>
        <c:txPr>
          <a:bodyPr/>
          <a:lstStyle/>
          <a:p>
            <a:pPr>
              <a:defRPr b="0" sz="1000" spc="-1" strike="noStrike">
                <a:latin typeface="Arial"/>
              </a:defRPr>
            </a:pPr>
          </a:p>
        </c:txPr>
        <c:crossAx val="73471602"/>
        <c:crosses val="autoZero"/>
      </c:valAx>
      <c:spPr>
        <a:noFill/>
        <a:ln>
          <a:solidFill>
            <a:srgbClr val="b3b3b3"/>
          </a:solidFill>
        </a:ln>
      </c:spPr>
    </c:plotArea>
    <c:plotVisOnly val="1"/>
    <c:dispBlanksAs val="gap"/>
  </c:chart>
  <c:spPr>
    <a:noFill/>
    <a:ln>
      <a:noFill/>
    </a:ln>
  </c:spPr>
</c:chartSpace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1943928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1080000" y="17396280"/>
            <a:ext cx="1943928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11041200" y="758160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1080000" y="1739628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11041200" y="1739628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7652520" y="758160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14225400" y="758160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1080000" y="1739628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7652520" y="1739628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14225400" y="17396280"/>
            <a:ext cx="625932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1080000" y="7581600"/>
            <a:ext cx="19439280" cy="18790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19439280" cy="18790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9486360" cy="18790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11041200" y="7581600"/>
            <a:ext cx="9486360" cy="18790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080000" y="1290600"/>
            <a:ext cx="19439280" cy="25075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11041200" y="7581600"/>
            <a:ext cx="9486360" cy="18790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1080000" y="1739628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9486360" cy="18790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11041200" y="758160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11041200" y="1739628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1886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11041200" y="7581600"/>
            <a:ext cx="948636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080000" y="17396280"/>
            <a:ext cx="19439280" cy="89629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pt-BR" sz="137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080000" y="1290600"/>
            <a:ext cx="19439280" cy="54093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18860" spc="-1" strike="noStrike">
                <a:latin typeface="Arial"/>
              </a:rPr>
              <a:t>Clique para editar o formato do texto do título</a:t>
            </a:r>
            <a:endParaRPr b="0" lang="pt-BR" sz="1886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080000" y="7581600"/>
            <a:ext cx="19439280" cy="18790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6066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3700" spc="-1" strike="noStrike">
                <a:latin typeface="Arial"/>
              </a:rPr>
              <a:t>Clique para editar o formato do texto da estrutura de tópicos</a:t>
            </a:r>
            <a:endParaRPr b="0" lang="pt-BR" sz="13700" spc="-1" strike="noStrike">
              <a:latin typeface="Arial"/>
            </a:endParaRPr>
          </a:p>
          <a:p>
            <a:pPr lvl="1" marL="864000" indent="-324000">
              <a:spcBef>
                <a:spcPts val="4853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1990" spc="-1" strike="noStrike">
                <a:latin typeface="Arial"/>
              </a:rPr>
              <a:t>2.º nível da estrutura de tópicos</a:t>
            </a:r>
            <a:endParaRPr b="0" lang="pt-BR" sz="11990" spc="-1" strike="noStrike">
              <a:latin typeface="Arial"/>
            </a:endParaRPr>
          </a:p>
          <a:p>
            <a:pPr lvl="2" marL="1296000" indent="-288000">
              <a:spcBef>
                <a:spcPts val="364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0280" spc="-1" strike="noStrike">
                <a:latin typeface="Arial"/>
              </a:rPr>
              <a:t>3.º nível da estrutura de tópicos</a:t>
            </a:r>
            <a:endParaRPr b="0" lang="pt-BR" sz="10280" spc="-1" strike="noStrike">
              <a:latin typeface="Arial"/>
            </a:endParaRPr>
          </a:p>
          <a:p>
            <a:pPr lvl="3" marL="1728000" indent="-216000">
              <a:spcBef>
                <a:spcPts val="242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8570" spc="-1" strike="noStrike">
                <a:latin typeface="Arial"/>
              </a:rPr>
              <a:t>4.º nível da estrutura de tópicos</a:t>
            </a:r>
            <a:endParaRPr b="0" lang="pt-BR" sz="8570" spc="-1" strike="noStrike">
              <a:latin typeface="Arial"/>
            </a:endParaRPr>
          </a:p>
          <a:p>
            <a:pPr lvl="4" marL="2160000" indent="-216000">
              <a:spcBef>
                <a:spcPts val="120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8570" spc="-1" strike="noStrike">
                <a:latin typeface="Arial"/>
              </a:rPr>
              <a:t>5.º nível da estrutura de tópicos</a:t>
            </a:r>
            <a:endParaRPr b="0" lang="pt-BR" sz="8570" spc="-1" strike="noStrike">
              <a:latin typeface="Arial"/>
            </a:endParaRPr>
          </a:p>
          <a:p>
            <a:pPr lvl="5" marL="2592000" indent="-216000">
              <a:spcBef>
                <a:spcPts val="120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8570" spc="-1" strike="noStrike">
                <a:latin typeface="Arial"/>
              </a:rPr>
              <a:t>6.º nível da estrutura de tópicos</a:t>
            </a:r>
            <a:endParaRPr b="0" lang="pt-BR" sz="8570" spc="-1" strike="noStrike">
              <a:latin typeface="Arial"/>
            </a:endParaRPr>
          </a:p>
          <a:p>
            <a:pPr lvl="6" marL="3024000" indent="-216000">
              <a:spcBef>
                <a:spcPts val="1208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8570" spc="-1" strike="noStrike">
                <a:latin typeface="Arial"/>
              </a:rPr>
              <a:t>7.º nível da estrutura de tópicos</a:t>
            </a:r>
            <a:endParaRPr b="0" lang="pt-BR" sz="857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7387200" y="29516400"/>
            <a:ext cx="6846480" cy="223416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pt-BR" sz="1400" spc="-1" strike="noStrike">
                <a:latin typeface="Times New Roman"/>
              </a:rPr>
              <a:t>&lt;rodapé&gt;</a:t>
            </a:r>
            <a:endParaRPr b="0" lang="pt-BR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1006200" y="15790680"/>
            <a:ext cx="9359640" cy="5080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93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</a:rPr>
              <a:t>INTRODUÇÃO, ARIAL, NEGRITO, 32 PT</a:t>
            </a:r>
            <a:endParaRPr b="0" lang="pt-BR" sz="32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Texto com alinhamento justificado, em Arial Regular, 20 pontos, entrelinha 1,5 e composto em duas colunas. Texto com alinhamento justificado, em Arial Regular, 24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813960" y="5583960"/>
            <a:ext cx="19679760" cy="23806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93000"/>
              </a:lnSpc>
            </a:pPr>
            <a:r>
              <a:rPr b="1" lang="pt-BR" sz="4400" spc="-1" strike="noStrike">
                <a:latin typeface="Arial"/>
              </a:rPr>
              <a:t>TÍTULO DO PROJETO (OU PLANO DE TRABALHO) com fonte Arial (negrito), com 44 pt, entrelinha 1,5, máximo de 2 linhas em caixa alta</a:t>
            </a:r>
            <a:endParaRPr b="0" lang="pt-BR" sz="4400" spc="-1" strike="noStrike"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1006200" y="7847640"/>
            <a:ext cx="19679400" cy="1440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93000"/>
              </a:lnSpc>
            </a:pPr>
            <a:r>
              <a:rPr b="1" lang="pt-BR" sz="2600" spc="-1" strike="noStrike">
                <a:solidFill>
                  <a:srgbClr val="000000"/>
                </a:solidFill>
                <a:latin typeface="Arial"/>
              </a:rPr>
              <a:t>SOBRENOME, Nome do autor 1., SOBRENOME, Nome do autor 2., Arial Negrito, caixa alta, 26 pt, centralizado</a:t>
            </a:r>
            <a:endParaRPr b="0" lang="pt-BR" sz="2600" spc="-1" strike="noStrike">
              <a:latin typeface="Arial"/>
            </a:endParaRPr>
          </a:p>
          <a:p>
            <a:pPr algn="ctr">
              <a:lnSpc>
                <a:spcPct val="140000"/>
              </a:lnSpc>
            </a:pPr>
            <a:r>
              <a:rPr b="1" lang="pt-BR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Grupo de Pesquisa: </a:t>
            </a:r>
            <a:r>
              <a:rPr b="1" lang="pt-BR" sz="2600" spc="-1" strike="noStrike">
                <a:solidFill>
                  <a:srgbClr val="000000"/>
                </a:solidFill>
                <a:latin typeface="Arial"/>
              </a:rPr>
              <a:t>Iniciação Científica, Tecnológica ou à Docência </a:t>
            </a:r>
            <a:endParaRPr b="0" lang="pt-BR" sz="2600" spc="-1" strike="noStrike">
              <a:latin typeface="Arial"/>
            </a:endParaRPr>
          </a:p>
        </p:txBody>
      </p:sp>
      <p:sp>
        <p:nvSpPr>
          <p:cNvPr id="42" name="CustomShape 4"/>
          <p:cNvSpPr/>
          <p:nvPr/>
        </p:nvSpPr>
        <p:spPr>
          <a:xfrm>
            <a:off x="11325960" y="9702000"/>
            <a:ext cx="9359640" cy="8695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93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</a:rPr>
              <a:t>RESULTADOS E ANÁLISE DOS RESULTADOS, ARIAL, NEGRITO, 32 PT</a:t>
            </a:r>
            <a:endParaRPr b="0" lang="pt-BR" sz="32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1,5.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43" name="CustomShape 5"/>
          <p:cNvSpPr/>
          <p:nvPr/>
        </p:nvSpPr>
        <p:spPr>
          <a:xfrm>
            <a:off x="1006200" y="13031280"/>
            <a:ext cx="9360000" cy="14050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93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</a:rPr>
              <a:t>OBJETIVOS, ARIAL, NEGRITO, 32 PT</a:t>
            </a:r>
            <a:endParaRPr b="0" lang="pt-BR" sz="32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Texto com alinhamento justificado, em Arial Regular, 20 pontos, entrelinha 1,5 e composto em duas colunas. Texto com alinhamento justificado. Apresente Objetivo Geral e, no máximo 3 objetivos específicos. 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44" name="CustomShape 6"/>
          <p:cNvSpPr/>
          <p:nvPr/>
        </p:nvSpPr>
        <p:spPr>
          <a:xfrm>
            <a:off x="11325600" y="21905280"/>
            <a:ext cx="936000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93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FIGURAS E TABELAS, ARIAL, NEGRITO, 32 PT</a:t>
            </a:r>
            <a:endParaRPr b="0" lang="pt-BR" sz="3200" spc="-1" strike="noStrike">
              <a:latin typeface="Arial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13245840" y="22573080"/>
          <a:ext cx="5280120" cy="3618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46" name="CustomShape 7"/>
          <p:cNvSpPr/>
          <p:nvPr/>
        </p:nvSpPr>
        <p:spPr>
          <a:xfrm>
            <a:off x="1006200" y="23210280"/>
            <a:ext cx="9359640" cy="5080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93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</a:rPr>
              <a:t>METODOLOGIA, ARIAL, NEGRITO, 32 PT</a:t>
            </a:r>
            <a:endParaRPr b="0" lang="pt-BR" sz="32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1,5.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47" name="CustomShape 8"/>
          <p:cNvSpPr/>
          <p:nvPr/>
        </p:nvSpPr>
        <p:spPr>
          <a:xfrm>
            <a:off x="11279160" y="27055440"/>
            <a:ext cx="9360000" cy="2268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140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  <a:ea typeface="Microsoft YaHei"/>
              </a:rPr>
              <a:t>REFERÊNCIAS, ARIAL, NEGRITO, 32 PT</a:t>
            </a:r>
            <a:endParaRPr b="0" lang="pt-BR" sz="32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  <a:ea typeface="Microsoft YaHei"/>
              </a:rPr>
              <a:t>Texto com alinhamento justificado, em Arial Regular, 20 pontos, entrelinha 1,5 e composto em duas colunas. Texto com alinhamento justificado, em Arial Regular, 20 pontos, entrelinha 1,5 e composto em duas colunas. Texto com alinhamento justificado, em Arial Regular, 20 pontos, entrelinha 1,5 e composto em duas colunas. Referências conforme Normas ABNT</a:t>
            </a:r>
            <a:endParaRPr b="0" lang="pt-BR" sz="2000" spc="-1" strike="noStrike">
              <a:latin typeface="Arial"/>
            </a:endParaRPr>
          </a:p>
        </p:txBody>
      </p:sp>
      <p:sp>
        <p:nvSpPr>
          <p:cNvPr id="48" name="CustomShape 9"/>
          <p:cNvSpPr/>
          <p:nvPr/>
        </p:nvSpPr>
        <p:spPr>
          <a:xfrm>
            <a:off x="1004760" y="9871920"/>
            <a:ext cx="9360000" cy="17834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just">
              <a:lnSpc>
                <a:spcPct val="93000"/>
              </a:lnSpc>
            </a:pPr>
            <a:r>
              <a:rPr b="1" lang="pt-BR" sz="3200" spc="-1" strike="noStrike">
                <a:solidFill>
                  <a:srgbClr val="000000"/>
                </a:solidFill>
                <a:latin typeface="Arial"/>
              </a:rPr>
              <a:t>RESUMO, ARIAL, NEGRITO, 32 PT</a:t>
            </a:r>
            <a:endParaRPr b="0" lang="pt-BR" sz="32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Texto com alinhamento justificado, em Arial Regular, 20 pontos, entrelinha 1,5 e composto em duas colunas. Texto com alinhamento justificado, 250 palavras com espaçamento. </a:t>
            </a:r>
            <a:endParaRPr b="0" lang="pt-BR" sz="2000" spc="-1" strike="noStrike">
              <a:latin typeface="Arial"/>
            </a:endParaRPr>
          </a:p>
          <a:p>
            <a:pPr algn="just">
              <a:lnSpc>
                <a:spcPct val="140000"/>
              </a:lnSpc>
            </a:pPr>
            <a:r>
              <a:rPr b="1" lang="pt-BR" sz="2000" spc="-1" strike="noStrike">
                <a:solidFill>
                  <a:srgbClr val="000000"/>
                </a:solidFill>
                <a:latin typeface="Arial"/>
              </a:rPr>
              <a:t>PALAVRAS CHAVE</a:t>
            </a: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: No máximo 5 palavras-chave, no mínimo 3.</a:t>
            </a:r>
            <a:endParaRPr b="0" lang="pt-BR" sz="2000" spc="-1" strike="noStrike"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</TotalTime>
  <Application>LibreOffice/6.0.3.2$Windows_X86_64 LibreOffice_project/8f48d515416608e3a835360314dac7e47fd0b821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2016-07-14T16:37:25Z</dcterms:created>
  <dc:creator/>
  <dc:description/>
  <dc:language>pt-BR</dc:language>
  <cp:lastModifiedBy/>
  <dcterms:modified xsi:type="dcterms:W3CDTF">2018-07-31T09:31:51Z</dcterms:modified>
  <cp:revision>17</cp:revision>
  <dc:subject/>
  <dc:title/>
</cp:coreProperties>
</file>